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Pacifico"/>
      <p:regular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cific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bfadc7f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fadc7f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bfadc7f2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bfadc7f2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bfadc7f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bfadc7f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bfadc7f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fadc7f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bfadc7f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bfadc7f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bfadc7f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bfadc7f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bfadc7f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fadc7f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bfadc7f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fadc7f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bfadc7f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bfadc7f2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fadc7f2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fadc7f2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bb47ba0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bb47ba0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bfadc7f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bfadc7f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bb47ba01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bb47ba01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c0e798b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c0e798b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c0e798b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c0e798b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c0e798b5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c0e798b5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bb47ba0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bb47ba0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bb47ba0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bb47ba0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bb47ba0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bb47ba0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bfadc7f2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bfadc7f2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1101625"/>
            <a:ext cx="8520600" cy="128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Voltaire’s Philosophical Dictionary Project</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b="1"/>
          </a:p>
        </p:txBody>
      </p:sp>
      <p:sp>
        <p:nvSpPr>
          <p:cNvPr id="65" name="Google Shape;65;p13"/>
          <p:cNvSpPr txBox="1"/>
          <p:nvPr>
            <p:ph idx="1" type="subTitle"/>
          </p:nvPr>
        </p:nvSpPr>
        <p:spPr>
          <a:xfrm>
            <a:off x="4572000" y="3436185"/>
            <a:ext cx="4242600" cy="7383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sz="1200">
                <a:solidFill>
                  <a:srgbClr val="FFFFFF"/>
                </a:solidFill>
                <a:latin typeface="Times New Roman"/>
                <a:ea typeface="Times New Roman"/>
                <a:cs typeface="Times New Roman"/>
                <a:sym typeface="Times New Roman"/>
              </a:rPr>
              <a:t>H. Fahad </a:t>
            </a:r>
            <a:endParaRPr sz="1200">
              <a:solidFill>
                <a:srgbClr val="FFFFFF"/>
              </a:solidFill>
              <a:latin typeface="Times New Roman"/>
              <a:ea typeface="Times New Roman"/>
              <a:cs typeface="Times New Roman"/>
              <a:sym typeface="Times New Roman"/>
            </a:endParaRPr>
          </a:p>
          <a:p>
            <a:pPr indent="0" lvl="0" marL="0" rtl="0" algn="r">
              <a:lnSpc>
                <a:spcPct val="150000"/>
              </a:lnSpc>
              <a:spcBef>
                <a:spcPts val="0"/>
              </a:spcBef>
              <a:spcAft>
                <a:spcPts val="0"/>
              </a:spcAft>
              <a:buNone/>
            </a:pPr>
            <a:r>
              <a:rPr lang="en" sz="1200">
                <a:solidFill>
                  <a:srgbClr val="FFFFFF"/>
                </a:solidFill>
                <a:latin typeface="Times New Roman"/>
                <a:ea typeface="Times New Roman"/>
                <a:cs typeface="Times New Roman"/>
                <a:sym typeface="Times New Roman"/>
              </a:rPr>
              <a:t>S.  Silwal</a:t>
            </a:r>
            <a:endParaRPr sz="1200">
              <a:solidFill>
                <a:srgbClr val="FFFFFF"/>
              </a:solidFill>
              <a:latin typeface="Times New Roman"/>
              <a:ea typeface="Times New Roman"/>
              <a:cs typeface="Times New Roman"/>
              <a:sym typeface="Times New Roman"/>
            </a:endParaRPr>
          </a:p>
          <a:p>
            <a:pPr indent="0" lvl="0" marL="0" rtl="0" algn="r">
              <a:lnSpc>
                <a:spcPct val="150000"/>
              </a:lnSpc>
              <a:spcBef>
                <a:spcPts val="0"/>
              </a:spcBef>
              <a:spcAft>
                <a:spcPts val="0"/>
              </a:spcAft>
              <a:buNone/>
            </a:pPr>
            <a:r>
              <a:rPr lang="en" sz="1200">
                <a:solidFill>
                  <a:srgbClr val="FFFFFF"/>
                </a:solidFill>
                <a:latin typeface="Times New Roman"/>
                <a:ea typeface="Times New Roman"/>
                <a:cs typeface="Times New Roman"/>
                <a:sym typeface="Times New Roman"/>
              </a:rPr>
              <a:t>Y. Malla</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25" y="155225"/>
            <a:ext cx="8520600" cy="9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GRAPH OF CO-OCCURRING CHARACTER NAMES IN THE DICTIONARY ITEMS</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25" y="181750"/>
            <a:ext cx="8520600" cy="9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GRAPH OF CO-OCCURRING LOCATION NAMES IN THE DICTIONARY ITEMS</a:t>
            </a:r>
            <a:endParaRPr sz="26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25" y="165575"/>
            <a:ext cx="85206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 OF CO-OCCURRING TERMS IN THE DICTIONARY ITEMS</a:t>
            </a:r>
            <a:endParaRPr sz="2700"/>
          </a:p>
        </p:txBody>
      </p:sp>
      <p:pic>
        <p:nvPicPr>
          <p:cNvPr id="133" name="Google Shape;133;p24"/>
          <p:cNvPicPr preferRelativeResize="0"/>
          <p:nvPr/>
        </p:nvPicPr>
        <p:blipFill>
          <a:blip r:embed="rId3">
            <a:alphaModFix/>
          </a:blip>
          <a:stretch>
            <a:fillRect/>
          </a:stretch>
        </p:blipFill>
        <p:spPr>
          <a:xfrm>
            <a:off x="4995275" y="1359825"/>
            <a:ext cx="3837057" cy="3714075"/>
          </a:xfrm>
          <a:prstGeom prst="rect">
            <a:avLst/>
          </a:prstGeom>
          <a:noFill/>
          <a:ln>
            <a:noFill/>
          </a:ln>
        </p:spPr>
      </p:pic>
      <p:sp>
        <p:nvSpPr>
          <p:cNvPr id="134" name="Google Shape;134;p24"/>
          <p:cNvSpPr txBox="1"/>
          <p:nvPr/>
        </p:nvSpPr>
        <p:spPr>
          <a:xfrm>
            <a:off x="341525" y="1490275"/>
            <a:ext cx="4230600" cy="3425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345700"/>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 OF CHARACTER NAMES</a:t>
            </a:r>
            <a:endParaRPr/>
          </a:p>
        </p:txBody>
      </p:sp>
      <p:pic>
        <p:nvPicPr>
          <p:cNvPr id="140" name="Google Shape;140;p25"/>
          <p:cNvPicPr preferRelativeResize="0"/>
          <p:nvPr/>
        </p:nvPicPr>
        <p:blipFill>
          <a:blip r:embed="rId3">
            <a:alphaModFix/>
          </a:blip>
          <a:stretch>
            <a:fillRect/>
          </a:stretch>
        </p:blipFill>
        <p:spPr>
          <a:xfrm>
            <a:off x="311725" y="2571750"/>
            <a:ext cx="2838450" cy="2381250"/>
          </a:xfrm>
          <a:prstGeom prst="rect">
            <a:avLst/>
          </a:prstGeom>
          <a:noFill/>
          <a:ln>
            <a:noFill/>
          </a:ln>
        </p:spPr>
      </p:pic>
      <p:pic>
        <p:nvPicPr>
          <p:cNvPr id="141" name="Google Shape;141;p25"/>
          <p:cNvPicPr preferRelativeResize="0"/>
          <p:nvPr/>
        </p:nvPicPr>
        <p:blipFill>
          <a:blip r:embed="rId4">
            <a:alphaModFix/>
          </a:blip>
          <a:stretch>
            <a:fillRect/>
          </a:stretch>
        </p:blipFill>
        <p:spPr>
          <a:xfrm>
            <a:off x="4551250" y="2571750"/>
            <a:ext cx="4142387" cy="2381250"/>
          </a:xfrm>
          <a:prstGeom prst="rect">
            <a:avLst/>
          </a:prstGeom>
          <a:noFill/>
          <a:ln>
            <a:noFill/>
          </a:ln>
        </p:spPr>
      </p:pic>
      <p:sp>
        <p:nvSpPr>
          <p:cNvPr id="142" name="Google Shape;142;p25"/>
          <p:cNvSpPr txBox="1"/>
          <p:nvPr/>
        </p:nvSpPr>
        <p:spPr>
          <a:xfrm>
            <a:off x="445000" y="1459225"/>
            <a:ext cx="8387400" cy="87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311725" y="2571750"/>
            <a:ext cx="2705100" cy="2371725"/>
          </a:xfrm>
          <a:prstGeom prst="rect">
            <a:avLst/>
          </a:prstGeom>
          <a:noFill/>
          <a:ln>
            <a:noFill/>
          </a:ln>
        </p:spPr>
      </p:pic>
      <p:pic>
        <p:nvPicPr>
          <p:cNvPr id="148" name="Google Shape;148;p26"/>
          <p:cNvPicPr preferRelativeResize="0"/>
          <p:nvPr/>
        </p:nvPicPr>
        <p:blipFill>
          <a:blip r:embed="rId4">
            <a:alphaModFix/>
          </a:blip>
          <a:stretch>
            <a:fillRect/>
          </a:stretch>
        </p:blipFill>
        <p:spPr>
          <a:xfrm>
            <a:off x="4600427" y="2618000"/>
            <a:ext cx="4118048" cy="2371725"/>
          </a:xfrm>
          <a:prstGeom prst="rect">
            <a:avLst/>
          </a:prstGeom>
          <a:noFill/>
          <a:ln>
            <a:noFill/>
          </a:ln>
        </p:spPr>
      </p:pic>
      <p:sp>
        <p:nvSpPr>
          <p:cNvPr id="149" name="Google Shape;149;p26"/>
          <p:cNvSpPr txBox="1"/>
          <p:nvPr/>
        </p:nvSpPr>
        <p:spPr>
          <a:xfrm>
            <a:off x="362225" y="1407475"/>
            <a:ext cx="8470200" cy="107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
        <p:nvSpPr>
          <p:cNvPr id="150" name="Google Shape;150;p26"/>
          <p:cNvSpPr txBox="1"/>
          <p:nvPr>
            <p:ph type="title"/>
          </p:nvPr>
        </p:nvSpPr>
        <p:spPr>
          <a:xfrm>
            <a:off x="311700" y="345700"/>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 OF LOCATION NAMES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311725" y="2635463"/>
            <a:ext cx="2743200" cy="2381250"/>
          </a:xfrm>
          <a:prstGeom prst="rect">
            <a:avLst/>
          </a:prstGeom>
          <a:noFill/>
          <a:ln>
            <a:noFill/>
          </a:ln>
        </p:spPr>
      </p:pic>
      <p:pic>
        <p:nvPicPr>
          <p:cNvPr id="156" name="Google Shape;156;p27"/>
          <p:cNvPicPr preferRelativeResize="0"/>
          <p:nvPr/>
        </p:nvPicPr>
        <p:blipFill>
          <a:blip r:embed="rId4">
            <a:alphaModFix/>
          </a:blip>
          <a:stretch>
            <a:fillRect/>
          </a:stretch>
        </p:blipFill>
        <p:spPr>
          <a:xfrm>
            <a:off x="4572000" y="2635298"/>
            <a:ext cx="4260325" cy="2445127"/>
          </a:xfrm>
          <a:prstGeom prst="rect">
            <a:avLst/>
          </a:prstGeom>
          <a:noFill/>
          <a:ln>
            <a:noFill/>
          </a:ln>
        </p:spPr>
      </p:pic>
      <p:sp>
        <p:nvSpPr>
          <p:cNvPr id="157" name="Google Shape;157;p27"/>
          <p:cNvSpPr txBox="1"/>
          <p:nvPr/>
        </p:nvSpPr>
        <p:spPr>
          <a:xfrm>
            <a:off x="393275" y="1465050"/>
            <a:ext cx="8439000" cy="94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
        <p:nvSpPr>
          <p:cNvPr id="158" name="Google Shape;158;p27"/>
          <p:cNvSpPr txBox="1"/>
          <p:nvPr>
            <p:ph type="title"/>
          </p:nvPr>
        </p:nvSpPr>
        <p:spPr>
          <a:xfrm>
            <a:off x="311700" y="345700"/>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 OF LEXICAL TERMS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25" y="196625"/>
            <a:ext cx="8520600" cy="9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 PLOT OF COMMUNITIES OF VOLTAIRE’S PHILOSOPHICAL DICTIONARY GRAPH</a:t>
            </a:r>
            <a:endParaRPr/>
          </a:p>
        </p:txBody>
      </p:sp>
      <p:pic>
        <p:nvPicPr>
          <p:cNvPr id="164" name="Google Shape;164;p28"/>
          <p:cNvPicPr preferRelativeResize="0"/>
          <p:nvPr/>
        </p:nvPicPr>
        <p:blipFill>
          <a:blip r:embed="rId3">
            <a:alphaModFix/>
          </a:blip>
          <a:stretch>
            <a:fillRect/>
          </a:stretch>
        </p:blipFill>
        <p:spPr>
          <a:xfrm>
            <a:off x="3850750" y="1618550"/>
            <a:ext cx="4981575" cy="3067050"/>
          </a:xfrm>
          <a:prstGeom prst="rect">
            <a:avLst/>
          </a:prstGeom>
          <a:noFill/>
          <a:ln>
            <a:noFill/>
          </a:ln>
        </p:spPr>
      </p:pic>
      <p:sp>
        <p:nvSpPr>
          <p:cNvPr id="165" name="Google Shape;165;p28"/>
          <p:cNvSpPr txBox="1"/>
          <p:nvPr/>
        </p:nvSpPr>
        <p:spPr>
          <a:xfrm>
            <a:off x="320825" y="1510975"/>
            <a:ext cx="3332400" cy="337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3888850" y="1649600"/>
            <a:ext cx="4943475" cy="3076575"/>
          </a:xfrm>
          <a:prstGeom prst="rect">
            <a:avLst/>
          </a:prstGeom>
          <a:noFill/>
          <a:ln>
            <a:noFill/>
          </a:ln>
        </p:spPr>
      </p:pic>
      <p:sp>
        <p:nvSpPr>
          <p:cNvPr id="171" name="Google Shape;171;p29"/>
          <p:cNvSpPr txBox="1"/>
          <p:nvPr/>
        </p:nvSpPr>
        <p:spPr>
          <a:xfrm>
            <a:off x="351875" y="1475400"/>
            <a:ext cx="3322200" cy="345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
        <p:nvSpPr>
          <p:cNvPr id="172" name="Google Shape;172;p29"/>
          <p:cNvSpPr txBox="1"/>
          <p:nvPr>
            <p:ph type="title"/>
          </p:nvPr>
        </p:nvSpPr>
        <p:spPr>
          <a:xfrm>
            <a:off x="196625" y="233500"/>
            <a:ext cx="8635800" cy="8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BAR PLOT OF COMMUNITIES OF THE LARGEST CONNECTED COMPONENT OF SUBGRAPH OF CHARACTER NAMES</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0"/>
          <p:cNvPicPr preferRelativeResize="0"/>
          <p:nvPr/>
        </p:nvPicPr>
        <p:blipFill>
          <a:blip r:embed="rId3">
            <a:alphaModFix/>
          </a:blip>
          <a:stretch>
            <a:fillRect/>
          </a:stretch>
        </p:blipFill>
        <p:spPr>
          <a:xfrm>
            <a:off x="3831700" y="1608200"/>
            <a:ext cx="5000625" cy="3114675"/>
          </a:xfrm>
          <a:prstGeom prst="rect">
            <a:avLst/>
          </a:prstGeom>
          <a:noFill/>
          <a:ln>
            <a:noFill/>
          </a:ln>
        </p:spPr>
      </p:pic>
      <p:sp>
        <p:nvSpPr>
          <p:cNvPr id="178" name="Google Shape;178;p30"/>
          <p:cNvSpPr txBox="1"/>
          <p:nvPr/>
        </p:nvSpPr>
        <p:spPr>
          <a:xfrm>
            <a:off x="320825" y="1469575"/>
            <a:ext cx="3311700" cy="338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
        <p:nvSpPr>
          <p:cNvPr id="179" name="Google Shape;179;p30"/>
          <p:cNvSpPr txBox="1"/>
          <p:nvPr>
            <p:ph type="title"/>
          </p:nvPr>
        </p:nvSpPr>
        <p:spPr>
          <a:xfrm>
            <a:off x="196625" y="233500"/>
            <a:ext cx="8635800" cy="8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BAR PLOT OF COMMUNITIES OF THE LARGEST CONNECTED COMPONENT OF SUBGRAPH OF LOCATION NAMES</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931425" y="2925325"/>
            <a:ext cx="3401700" cy="2117525"/>
          </a:xfrm>
          <a:prstGeom prst="rect">
            <a:avLst/>
          </a:prstGeom>
          <a:noFill/>
          <a:ln>
            <a:noFill/>
          </a:ln>
        </p:spPr>
      </p:pic>
      <p:pic>
        <p:nvPicPr>
          <p:cNvPr id="185" name="Google Shape;185;p31"/>
          <p:cNvPicPr preferRelativeResize="0"/>
          <p:nvPr/>
        </p:nvPicPr>
        <p:blipFill rotWithShape="1">
          <a:blip r:embed="rId4">
            <a:alphaModFix/>
          </a:blip>
          <a:srcRect b="5240" l="16216" r="14922" t="0"/>
          <a:stretch/>
        </p:blipFill>
        <p:spPr>
          <a:xfrm>
            <a:off x="5315200" y="1287375"/>
            <a:ext cx="3517117" cy="3714076"/>
          </a:xfrm>
          <a:prstGeom prst="rect">
            <a:avLst/>
          </a:prstGeom>
          <a:noFill/>
          <a:ln>
            <a:noFill/>
          </a:ln>
        </p:spPr>
      </p:pic>
      <p:sp>
        <p:nvSpPr>
          <p:cNvPr id="186" name="Google Shape;186;p31"/>
          <p:cNvSpPr txBox="1"/>
          <p:nvPr/>
        </p:nvSpPr>
        <p:spPr>
          <a:xfrm>
            <a:off x="382925" y="1465050"/>
            <a:ext cx="5019300" cy="11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
        <p:nvSpPr>
          <p:cNvPr id="187" name="Google Shape;187;p31"/>
          <p:cNvSpPr txBox="1"/>
          <p:nvPr>
            <p:ph type="title"/>
          </p:nvPr>
        </p:nvSpPr>
        <p:spPr>
          <a:xfrm>
            <a:off x="196625" y="233500"/>
            <a:ext cx="8635800" cy="8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BAR PLOT OF COMMUNITIES OF THE SUBGRAPH OF LEXICAL TERMS</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20100" y="295600"/>
            <a:ext cx="3706500" cy="6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1" name="Google Shape;71;p14"/>
          <p:cNvSpPr txBox="1"/>
          <p:nvPr/>
        </p:nvSpPr>
        <p:spPr>
          <a:xfrm>
            <a:off x="134550" y="897400"/>
            <a:ext cx="4077600" cy="3796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Real Name:		Francois-Marie Aironet</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Pen Name:		Voltaire</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Born:			1694 in France, a time when Louis XIV. was the king</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One of the leading writers of the Enlightenment</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Criticized the role of Roman Catholic Church</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Strong advocate of liberal society</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Impressed by the works of the Enlightenment philosophers like Isaac Newton, John Locke and Francis Bacon, so much that he later himself became an Enlightenment writer.</a:t>
            </a:r>
            <a:endParaRPr sz="1200">
              <a:solidFill>
                <a:srgbClr val="FFFFFF"/>
              </a:solidFill>
              <a:latin typeface="Roboto"/>
              <a:ea typeface="Roboto"/>
              <a:cs typeface="Roboto"/>
              <a:sym typeface="Roboto"/>
            </a:endParaRPr>
          </a:p>
          <a:p>
            <a:pPr indent="-304800" lvl="0" marL="457200" rtl="0" algn="just">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Did a tremendous job in writing historical and philosophical works</a:t>
            </a:r>
            <a:endParaRPr sz="1200">
              <a:solidFill>
                <a:srgbClr val="FFFFFF"/>
              </a:solidFill>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4572003" y="0"/>
            <a:ext cx="435054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25" y="258725"/>
            <a:ext cx="8520600" cy="8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DATAFRAME FOR CENTRALITIES OF VOLTAIRE’S PHILOSOPHICAL DICTIONARY GRAPH  </a:t>
            </a:r>
            <a:endParaRPr sz="2600"/>
          </a:p>
        </p:txBody>
      </p:sp>
      <p:pic>
        <p:nvPicPr>
          <p:cNvPr id="193" name="Google Shape;193;p32"/>
          <p:cNvPicPr preferRelativeResize="0"/>
          <p:nvPr/>
        </p:nvPicPr>
        <p:blipFill>
          <a:blip r:embed="rId3">
            <a:alphaModFix/>
          </a:blip>
          <a:stretch>
            <a:fillRect/>
          </a:stretch>
        </p:blipFill>
        <p:spPr>
          <a:xfrm>
            <a:off x="2888725" y="2053225"/>
            <a:ext cx="5943600" cy="2220975"/>
          </a:xfrm>
          <a:prstGeom prst="rect">
            <a:avLst/>
          </a:prstGeom>
          <a:noFill/>
          <a:ln>
            <a:noFill/>
          </a:ln>
        </p:spPr>
      </p:pic>
      <p:sp>
        <p:nvSpPr>
          <p:cNvPr id="194" name="Google Shape;194;p32"/>
          <p:cNvSpPr txBox="1"/>
          <p:nvPr/>
        </p:nvSpPr>
        <p:spPr>
          <a:xfrm>
            <a:off x="196625" y="1666200"/>
            <a:ext cx="2566500" cy="297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077100" y="2571750"/>
            <a:ext cx="2989800" cy="8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Questions?</a:t>
            </a:r>
            <a:endParaRPr/>
          </a:p>
        </p:txBody>
      </p:sp>
      <p:sp>
        <p:nvSpPr>
          <p:cNvPr id="200" name="Google Shape;200;p33"/>
          <p:cNvSpPr txBox="1"/>
          <p:nvPr/>
        </p:nvSpPr>
        <p:spPr>
          <a:xfrm>
            <a:off x="1374150" y="1505850"/>
            <a:ext cx="6395700" cy="10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Pacifico"/>
                <a:ea typeface="Pacifico"/>
                <a:cs typeface="Pacifico"/>
                <a:sym typeface="Pacifico"/>
              </a:rPr>
              <a:t>THANK YOU!</a:t>
            </a:r>
            <a:endParaRPr sz="4800">
              <a:latin typeface="Pacifico"/>
              <a:ea typeface="Pacifico"/>
              <a:cs typeface="Pacifico"/>
              <a:sym typeface="Pacific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298050" y="202450"/>
            <a:ext cx="3810600" cy="46203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n" sz="1200">
                <a:solidFill>
                  <a:srgbClr val="FFFFFF"/>
                </a:solidFill>
              </a:rPr>
              <a:t>English philosophy influenced him a lot, which led him to become a great philosopher.</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On his exile from 1726-1729, he stayed in England</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He met some great English men like Alexander Pope, Jonathan Swift, George Berkely, and Samuel Clarke</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These men and the liberalism of the English institutions greatly influenced him, and he led to the conclusion that English society is able to produce great scientists like Sir Isaac Newton and philosophers like John Locke because of liberalism </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Later, when he returned to France, he tried to apply these knowledge and skills in France, which he learned in England.</a:t>
            </a:r>
            <a:endParaRPr sz="1200">
              <a:solidFill>
                <a:srgbClr val="FFFFFF"/>
              </a:solidFill>
            </a:endParaRPr>
          </a:p>
        </p:txBody>
      </p:sp>
      <p:sp>
        <p:nvSpPr>
          <p:cNvPr id="78" name="Google Shape;78;p15"/>
          <p:cNvSpPr txBox="1"/>
          <p:nvPr>
            <p:ph type="title"/>
          </p:nvPr>
        </p:nvSpPr>
        <p:spPr>
          <a:xfrm>
            <a:off x="4719175" y="202425"/>
            <a:ext cx="3945900" cy="4620300"/>
          </a:xfrm>
          <a:prstGeom prst="rect">
            <a:avLst/>
          </a:prstGeom>
        </p:spPr>
        <p:txBody>
          <a:bodyPr anchorCtr="0" anchor="ctr" bIns="91425" lIns="91425" spcFirstLastPara="1" rIns="91425" wrap="square" tIns="91425">
            <a:noAutofit/>
          </a:bodyPr>
          <a:lstStyle/>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Voltaire’s Dictionnaire Philosophique is  an important work about concepts of Enlightenment</a:t>
            </a:r>
            <a:endParaRPr sz="1200">
              <a:solidFill>
                <a:srgbClr val="000000"/>
              </a:solidFill>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It is a dictionary as well as an encyclopedia where we see how Voltaire rejects ideas of the Roman Catholic Church.</a:t>
            </a:r>
            <a:endParaRPr sz="1200">
              <a:solidFill>
                <a:srgbClr val="000000"/>
              </a:solidFill>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As he exposed the church, his works were considered as rebellious, and he had to face the anger of the French ruling class as well as the French Church. </a:t>
            </a:r>
            <a:endParaRPr sz="1200">
              <a:solidFill>
                <a:srgbClr val="000000"/>
              </a:solidFill>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The Philosophical Dictionary is a collection of essays published by Voltaire in 1764. </a:t>
            </a:r>
            <a:endParaRPr sz="1200">
              <a:solidFill>
                <a:srgbClr val="000000"/>
              </a:solidFill>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Its articles are alphabetically arranged and often criticize the Roman Catholic Church and other institutions. </a:t>
            </a:r>
            <a:endParaRPr sz="1200">
              <a:solidFill>
                <a:srgbClr val="000000"/>
              </a:solidFill>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It was a lifelong project for Voltaire and represents the culmination of his views on Christianity, God, morality, and other subjects</a:t>
            </a:r>
            <a:endParaRPr sz="1200">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204900" y="289800"/>
            <a:ext cx="3955500" cy="4533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Clr>
                <a:srgbClr val="FFFFFF"/>
              </a:buClr>
              <a:buSzPts val="1200"/>
              <a:buChar char="●"/>
            </a:pPr>
            <a:r>
              <a:rPr lang="en" sz="1200">
                <a:solidFill>
                  <a:srgbClr val="FFFFFF"/>
                </a:solidFill>
              </a:rPr>
              <a:t>The purpose of the dictionary was to act as a guide for individuals and society.</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The completion of the Philosophical Dictionary was a significant milestone of the Enlightenment. </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It emphasized on freedom of speech, religion and how a religion should have nothing to do with the affairs of the state.</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Voltaire wanted to expose the church and its hypocrisy. </a:t>
            </a:r>
            <a:endParaRPr sz="1200">
              <a:solidFill>
                <a:srgbClr val="FFFFFF"/>
              </a:solidFill>
            </a:endParaRPr>
          </a:p>
          <a:p>
            <a:pPr indent="-304800" lvl="0" marL="457200" rtl="0" algn="just">
              <a:spcBef>
                <a:spcPts val="0"/>
              </a:spcBef>
              <a:spcAft>
                <a:spcPts val="0"/>
              </a:spcAft>
              <a:buClr>
                <a:srgbClr val="FFFFFF"/>
              </a:buClr>
              <a:buSzPts val="1200"/>
              <a:buChar char="●"/>
            </a:pPr>
            <a:r>
              <a:rPr lang="en" sz="1200">
                <a:solidFill>
                  <a:srgbClr val="FFFFFF"/>
                </a:solidFill>
              </a:rPr>
              <a:t>Voltaire fantastically defines the concepts using out of the box techniques: </a:t>
            </a:r>
            <a:endParaRPr sz="1200">
              <a:solidFill>
                <a:srgbClr val="FFFFFF"/>
              </a:solidFill>
            </a:endParaRPr>
          </a:p>
          <a:p>
            <a:pPr indent="-304800" lvl="1" marL="914400" rtl="0" algn="just">
              <a:spcBef>
                <a:spcPts val="0"/>
              </a:spcBef>
              <a:spcAft>
                <a:spcPts val="0"/>
              </a:spcAft>
              <a:buClr>
                <a:srgbClr val="FFFFFF"/>
              </a:buClr>
              <a:buSzPts val="1200"/>
              <a:buChar char="○"/>
            </a:pPr>
            <a:r>
              <a:rPr lang="en" sz="1200">
                <a:solidFill>
                  <a:srgbClr val="FFFFFF"/>
                </a:solidFill>
              </a:rPr>
              <a:t>Sometimes he narrates a story to give the sense. </a:t>
            </a:r>
            <a:endParaRPr sz="1200">
              <a:solidFill>
                <a:srgbClr val="FFFFFF"/>
              </a:solidFill>
            </a:endParaRPr>
          </a:p>
          <a:p>
            <a:pPr indent="-304800" lvl="1" marL="914400" rtl="0" algn="just">
              <a:spcBef>
                <a:spcPts val="0"/>
              </a:spcBef>
              <a:spcAft>
                <a:spcPts val="0"/>
              </a:spcAft>
              <a:buClr>
                <a:srgbClr val="FFFFFF"/>
              </a:buClr>
              <a:buSzPts val="1200"/>
              <a:buChar char="○"/>
            </a:pPr>
            <a:r>
              <a:rPr lang="en" sz="1200">
                <a:solidFill>
                  <a:srgbClr val="FFFFFF"/>
                </a:solidFill>
              </a:rPr>
              <a:t>Sometimes he becomes satirical to provide the purpose. </a:t>
            </a:r>
            <a:endParaRPr sz="1200">
              <a:solidFill>
                <a:srgbClr val="FFFFFF"/>
              </a:solidFill>
            </a:endParaRPr>
          </a:p>
          <a:p>
            <a:pPr indent="-304800" lvl="1" marL="914400" rtl="0" algn="just">
              <a:spcBef>
                <a:spcPts val="0"/>
              </a:spcBef>
              <a:spcAft>
                <a:spcPts val="0"/>
              </a:spcAft>
              <a:buClr>
                <a:srgbClr val="FFFFFF"/>
              </a:buClr>
              <a:buSzPts val="1200"/>
              <a:buChar char="○"/>
            </a:pPr>
            <a:r>
              <a:rPr lang="en" sz="1200">
                <a:solidFill>
                  <a:srgbClr val="FFFFFF"/>
                </a:solidFill>
              </a:rPr>
              <a:t>Sometimes he takes an account from the Bible and adds his commentary to it.</a:t>
            </a:r>
            <a:endParaRPr sz="1200">
              <a:solidFill>
                <a:srgbClr val="FFFFFF"/>
              </a:solidFill>
            </a:endParaRPr>
          </a:p>
        </p:txBody>
      </p:sp>
      <p:sp>
        <p:nvSpPr>
          <p:cNvPr id="84" name="Google Shape;84;p16"/>
          <p:cNvSpPr txBox="1"/>
          <p:nvPr/>
        </p:nvSpPr>
        <p:spPr>
          <a:xfrm>
            <a:off x="4481150" y="357700"/>
            <a:ext cx="4356900" cy="4522500"/>
          </a:xfrm>
          <a:prstGeom prst="rect">
            <a:avLst/>
          </a:prstGeom>
          <a:noFill/>
          <a:ln>
            <a:noFill/>
          </a:ln>
        </p:spPr>
        <p:txBody>
          <a:bodyPr anchorCtr="0" anchor="ctr" bIns="91425" lIns="91425" spcFirstLastPara="1" rIns="91425" wrap="square" tIns="91425">
            <a:noAutofit/>
          </a:bodyPr>
          <a:lstStyle/>
          <a:p>
            <a:pPr indent="-304800" lvl="0" marL="457200" rtl="0" algn="just">
              <a:lnSpc>
                <a:spcPct val="115000"/>
              </a:lnSpc>
              <a:spcBef>
                <a:spcPts val="0"/>
              </a:spcBef>
              <a:spcAft>
                <a:spcPts val="0"/>
              </a:spcAft>
              <a:buSzPts val="1200"/>
              <a:buFont typeface="Roboto"/>
              <a:buChar char="●"/>
            </a:pPr>
            <a:r>
              <a:rPr lang="en" sz="1200">
                <a:latin typeface="Roboto"/>
                <a:ea typeface="Roboto"/>
                <a:cs typeface="Roboto"/>
                <a:sym typeface="Roboto"/>
              </a:rPr>
              <a:t>Some examples of how Voltaire defines terms and concepts in his Philosophical Dictionary:</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n" sz="1200">
                <a:latin typeface="Roboto"/>
                <a:ea typeface="Roboto"/>
                <a:cs typeface="Roboto"/>
                <a:sym typeface="Roboto"/>
              </a:rPr>
              <a:t>Voltaire tells us about “advocate” as the one who studies the laws of Theodosius and Justinian for three years and therefore, gets the right to plead causes for money.</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n" sz="1200">
                <a:latin typeface="Roboto"/>
                <a:ea typeface="Roboto"/>
                <a:cs typeface="Roboto"/>
                <a:sym typeface="Roboto"/>
              </a:rPr>
              <a:t>He criticizes the concept of “destiny”, which is given by the church. </a:t>
            </a:r>
            <a:endParaRPr sz="1200">
              <a:latin typeface="Roboto"/>
              <a:ea typeface="Roboto"/>
              <a:cs typeface="Roboto"/>
              <a:sym typeface="Roboto"/>
            </a:endParaRPr>
          </a:p>
          <a:p>
            <a:pPr indent="-304800" lvl="2" marL="1371600" rtl="0" algn="just">
              <a:lnSpc>
                <a:spcPct val="115000"/>
              </a:lnSpc>
              <a:spcBef>
                <a:spcPts val="0"/>
              </a:spcBef>
              <a:spcAft>
                <a:spcPts val="0"/>
              </a:spcAft>
              <a:buSzPts val="1200"/>
              <a:buFont typeface="Roboto"/>
              <a:buChar char="■"/>
            </a:pPr>
            <a:r>
              <a:rPr lang="en" sz="1200">
                <a:latin typeface="Roboto"/>
                <a:ea typeface="Roboto"/>
                <a:cs typeface="Roboto"/>
                <a:sym typeface="Roboto"/>
              </a:rPr>
              <a:t>He says that the church tells us how everything that happens in our life is prewritten. But his point is if whatever we do is written, how can we be held responsible for that deed which we were supposed to do in anyways? So he says that the idea of destiny given by church is beyond logic.</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678525"/>
            <a:ext cx="3706500" cy="3880800"/>
          </a:xfrm>
          <a:prstGeom prst="rect">
            <a:avLst/>
          </a:prstGeom>
        </p:spPr>
        <p:txBody>
          <a:bodyPr anchorCtr="0" anchor="ctr" bIns="91425" lIns="91425" spcFirstLastPara="1" rIns="91425" wrap="square" tIns="91425">
            <a:noAutofit/>
          </a:bodyPr>
          <a:lstStyle/>
          <a:p>
            <a:pPr indent="-311150" lvl="1" marL="914400" rtl="0" algn="just">
              <a:lnSpc>
                <a:spcPct val="115000"/>
              </a:lnSpc>
              <a:spcBef>
                <a:spcPts val="0"/>
              </a:spcBef>
              <a:spcAft>
                <a:spcPts val="0"/>
              </a:spcAft>
              <a:buClr>
                <a:srgbClr val="FFFFFF"/>
              </a:buClr>
              <a:buSzPts val="1300"/>
              <a:buChar char="○"/>
            </a:pPr>
            <a:r>
              <a:rPr lang="en" sz="1300">
                <a:solidFill>
                  <a:srgbClr val="FFFFFF"/>
                </a:solidFill>
                <a:latin typeface="Roboto"/>
                <a:ea typeface="Roboto"/>
                <a:cs typeface="Roboto"/>
                <a:sym typeface="Roboto"/>
              </a:rPr>
              <a:t>He also defines the word “Devout” which means devoted, but was associated with monks and nuns only. Voltaire argues that everything should be equally righteous and that monks or nuns have no right to consider themselves more worthy or more devoted than a common man. </a:t>
            </a:r>
            <a:endParaRPr sz="1300">
              <a:solidFill>
                <a:srgbClr val="FFFFFF"/>
              </a:solidFill>
              <a:latin typeface="Roboto"/>
              <a:ea typeface="Roboto"/>
              <a:cs typeface="Roboto"/>
              <a:sym typeface="Roboto"/>
            </a:endParaRPr>
          </a:p>
          <a:p>
            <a:pPr indent="-311150" lvl="1" marL="914400" rtl="0" algn="just">
              <a:lnSpc>
                <a:spcPct val="115000"/>
              </a:lnSpc>
              <a:spcBef>
                <a:spcPts val="0"/>
              </a:spcBef>
              <a:spcAft>
                <a:spcPts val="0"/>
              </a:spcAft>
              <a:buClr>
                <a:srgbClr val="FFFFFF"/>
              </a:buClr>
              <a:buSzPts val="1300"/>
              <a:buChar char="○"/>
            </a:pPr>
            <a:r>
              <a:rPr lang="en" sz="1300">
                <a:solidFill>
                  <a:srgbClr val="FFFFFF"/>
                </a:solidFill>
                <a:latin typeface="Roboto"/>
                <a:ea typeface="Roboto"/>
                <a:cs typeface="Roboto"/>
                <a:sym typeface="Roboto"/>
              </a:rPr>
              <a:t>While talking about “faith” in his Philosophical Dictionary, Voltaire says that faith makes people blind in their beliefs.</a:t>
            </a:r>
            <a:endParaRPr sz="1300">
              <a:solidFill>
                <a:srgbClr val="FFFFFF"/>
              </a:solidFill>
              <a:latin typeface="Roboto"/>
              <a:ea typeface="Roboto"/>
              <a:cs typeface="Roboto"/>
              <a:sym typeface="Roboto"/>
            </a:endParaRPr>
          </a:p>
        </p:txBody>
      </p:sp>
      <p:sp>
        <p:nvSpPr>
          <p:cNvPr id="90" name="Google Shape;90;p17"/>
          <p:cNvSpPr txBox="1"/>
          <p:nvPr/>
        </p:nvSpPr>
        <p:spPr>
          <a:xfrm>
            <a:off x="5071050" y="502575"/>
            <a:ext cx="3901500" cy="4005000"/>
          </a:xfrm>
          <a:prstGeom prst="rect">
            <a:avLst/>
          </a:prstGeom>
          <a:noFill/>
          <a:ln>
            <a:noFill/>
          </a:ln>
        </p:spPr>
        <p:txBody>
          <a:bodyPr anchorCtr="0" anchor="ctr" bIns="91425" lIns="91425" spcFirstLastPara="1" rIns="91425" wrap="square" tIns="91425">
            <a:noAutofit/>
          </a:bodyPr>
          <a:lstStyle/>
          <a:p>
            <a:pPr indent="-304800" lvl="1" marL="914400" rtl="0" algn="just">
              <a:lnSpc>
                <a:spcPct val="115000"/>
              </a:lnSpc>
              <a:spcBef>
                <a:spcPts val="0"/>
              </a:spcBef>
              <a:spcAft>
                <a:spcPts val="0"/>
              </a:spcAft>
              <a:buSzPts val="1200"/>
              <a:buFont typeface="Roboto"/>
              <a:buChar char="○"/>
            </a:pPr>
            <a:r>
              <a:rPr lang="en" sz="1200">
                <a:latin typeface="Roboto"/>
                <a:ea typeface="Roboto"/>
                <a:cs typeface="Roboto"/>
                <a:sym typeface="Roboto"/>
              </a:rPr>
              <a:t>When Voltaire talks about “Equality” in his Philosophical Dictionary, he makes argument that one has to appreciate his feelings towards the entire humanity. He argues that equality should mean that all men and women are equal, they were created equal by the creator, and they should be treated equally on this planet.</a:t>
            </a:r>
            <a:endParaRPr sz="1200">
              <a:latin typeface="Roboto"/>
              <a:ea typeface="Roboto"/>
              <a:cs typeface="Roboto"/>
              <a:sym typeface="Roboto"/>
            </a:endParaRPr>
          </a:p>
          <a:p>
            <a:pPr indent="-304800" lvl="1" marL="914400" rtl="0" algn="just">
              <a:lnSpc>
                <a:spcPct val="115000"/>
              </a:lnSpc>
              <a:spcBef>
                <a:spcPts val="0"/>
              </a:spcBef>
              <a:spcAft>
                <a:spcPts val="0"/>
              </a:spcAft>
              <a:buSzPts val="1200"/>
              <a:buFont typeface="Roboto"/>
              <a:buChar char="○"/>
            </a:pPr>
            <a:r>
              <a:rPr lang="en" sz="1200">
                <a:latin typeface="Roboto"/>
                <a:ea typeface="Roboto"/>
                <a:cs typeface="Roboto"/>
                <a:sym typeface="Roboto"/>
              </a:rPr>
              <a:t>Talking about “Democracy” in his Philosophical Dictionary, Voltaire takes into account different political systems the world has seen so far and how the system of democracy was reached after trying and testing other different systems. Democracy is, so now, the best system for humanity and freedom is the result of many experiments.</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GRAPH OF LEXICAL ITEMS AND REFERENCES</a:t>
            </a:r>
            <a:endParaRPr sz="2700"/>
          </a:p>
        </p:txBody>
      </p:sp>
      <p:pic>
        <p:nvPicPr>
          <p:cNvPr id="96" name="Google Shape;96;p18"/>
          <p:cNvPicPr preferRelativeResize="0"/>
          <p:nvPr/>
        </p:nvPicPr>
        <p:blipFill>
          <a:blip r:embed="rId3">
            <a:alphaModFix/>
          </a:blip>
          <a:stretch>
            <a:fillRect/>
          </a:stretch>
        </p:blipFill>
        <p:spPr>
          <a:xfrm>
            <a:off x="4212688" y="1425063"/>
            <a:ext cx="4619625" cy="3629025"/>
          </a:xfrm>
          <a:prstGeom prst="rect">
            <a:avLst/>
          </a:prstGeom>
          <a:noFill/>
          <a:ln>
            <a:noFill/>
          </a:ln>
        </p:spPr>
      </p:pic>
      <p:sp>
        <p:nvSpPr>
          <p:cNvPr id="97" name="Google Shape;97;p18"/>
          <p:cNvSpPr txBox="1"/>
          <p:nvPr/>
        </p:nvSpPr>
        <p:spPr>
          <a:xfrm>
            <a:off x="311725" y="1459250"/>
            <a:ext cx="3900900" cy="356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25" y="171400"/>
            <a:ext cx="8520600" cy="9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LARGEST STRONGLY CONNECTED COMPONENT OF GRAPH OF LEXICAL ITEMS AND REFERENCES</a:t>
            </a:r>
            <a:endParaRPr sz="2600"/>
          </a:p>
        </p:txBody>
      </p:sp>
      <p:pic>
        <p:nvPicPr>
          <p:cNvPr id="103" name="Google Shape;103;p19"/>
          <p:cNvPicPr preferRelativeResize="0"/>
          <p:nvPr/>
        </p:nvPicPr>
        <p:blipFill>
          <a:blip r:embed="rId3">
            <a:alphaModFix/>
          </a:blip>
          <a:stretch>
            <a:fillRect/>
          </a:stretch>
        </p:blipFill>
        <p:spPr>
          <a:xfrm>
            <a:off x="4241788" y="1328775"/>
            <a:ext cx="4590527" cy="3714075"/>
          </a:xfrm>
          <a:prstGeom prst="rect">
            <a:avLst/>
          </a:prstGeom>
          <a:noFill/>
          <a:ln>
            <a:noFill/>
          </a:ln>
        </p:spPr>
      </p:pic>
      <p:sp>
        <p:nvSpPr>
          <p:cNvPr id="104" name="Google Shape;104;p19"/>
          <p:cNvSpPr txBox="1"/>
          <p:nvPr/>
        </p:nvSpPr>
        <p:spPr>
          <a:xfrm>
            <a:off x="311725" y="1328775"/>
            <a:ext cx="3930000" cy="371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25" y="150700"/>
            <a:ext cx="8520600" cy="9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GRAPH OF CO-OCCURRING TERMS, CHARACTER NAMES AND LOCATIONS IN THE DICTIONARY ITEMS</a:t>
            </a:r>
            <a:endParaRPr sz="2400"/>
          </a:p>
        </p:txBody>
      </p:sp>
      <p:pic>
        <p:nvPicPr>
          <p:cNvPr id="110" name="Google Shape;110;p20"/>
          <p:cNvPicPr preferRelativeResize="0"/>
          <p:nvPr/>
        </p:nvPicPr>
        <p:blipFill>
          <a:blip r:embed="rId3">
            <a:alphaModFix/>
          </a:blip>
          <a:stretch>
            <a:fillRect/>
          </a:stretch>
        </p:blipFill>
        <p:spPr>
          <a:xfrm>
            <a:off x="4572000" y="1320150"/>
            <a:ext cx="4260324" cy="3716852"/>
          </a:xfrm>
          <a:prstGeom prst="rect">
            <a:avLst/>
          </a:prstGeom>
          <a:noFill/>
          <a:ln>
            <a:noFill/>
          </a:ln>
        </p:spPr>
      </p:pic>
      <p:sp>
        <p:nvSpPr>
          <p:cNvPr id="111" name="Google Shape;111;p20"/>
          <p:cNvSpPr txBox="1"/>
          <p:nvPr/>
        </p:nvSpPr>
        <p:spPr>
          <a:xfrm>
            <a:off x="311725" y="1469575"/>
            <a:ext cx="3972900" cy="356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nvSpPr>
        <p:spPr>
          <a:xfrm>
            <a:off x="445000" y="393250"/>
            <a:ext cx="4067100" cy="446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pic>
        <p:nvPicPr>
          <p:cNvPr id="117" name="Google Shape;117;p21"/>
          <p:cNvPicPr preferRelativeResize="0"/>
          <p:nvPr/>
        </p:nvPicPr>
        <p:blipFill>
          <a:blip r:embed="rId3">
            <a:alphaModFix/>
          </a:blip>
          <a:stretch>
            <a:fillRect/>
          </a:stretch>
        </p:blipFill>
        <p:spPr>
          <a:xfrm>
            <a:off x="4789675" y="83763"/>
            <a:ext cx="3366799" cy="497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